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70" autoAdjust="0"/>
  </p:normalViewPr>
  <p:slideViewPr>
    <p:cSldViewPr snapToGrid="0">
      <p:cViewPr varScale="1">
        <p:scale>
          <a:sx n="140" d="100"/>
          <a:sy n="140" d="100"/>
        </p:scale>
        <p:origin x="77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9f3138ae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9f3138ae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a195700f7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a195700f7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af0f8b7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af0f8b7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a195700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a195700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a195700f7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a195700f7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af0f8b7e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af0f8b7e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af0f8b7e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af0f8b7e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a195700f7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a195700f7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8bcd40d4a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8bcd40d4a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8bcd40d4a_3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8bcd40d4a_3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b35d63289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b35d63289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9f3138ae0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9f3138ae0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8bcd40d4a_3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8bcd40d4a_3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b35d63289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b35d63289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a195700f7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a195700f7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a195700f7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a195700f7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a195700f7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a195700f7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af0f8b7e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af0f8b7e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a195700f7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2a195700f7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a195700f7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2a195700f7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a195700f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a195700f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a195700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a195700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a195700f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a195700f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a195700f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a195700f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a195700f7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a195700f7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a195700f7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a195700f7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a195700f7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a195700f7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0" y="4492825"/>
            <a:ext cx="91440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90" u="sng">
                <a:solidFill>
                  <a:schemeClr val="lt1"/>
                </a:solidFill>
              </a:rPr>
              <a:t>Keep America Beautiful - Litter Detective (Machine Learning)</a:t>
            </a:r>
            <a:endParaRPr sz="1890" u="sng">
              <a:solidFill>
                <a:schemeClr val="lt1"/>
              </a:solidFill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5" y="81625"/>
            <a:ext cx="6933524" cy="33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850" y="2849350"/>
            <a:ext cx="2397375" cy="12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 - Tools &amp; Resources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5730600" cy="35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b="1">
                <a:solidFill>
                  <a:schemeClr val="accent1"/>
                </a:solidFill>
              </a:rPr>
              <a:t>YOLOR</a:t>
            </a:r>
            <a:r>
              <a:rPr lang="en">
                <a:solidFill>
                  <a:schemeClr val="accent1"/>
                </a:solidFill>
              </a:rPr>
              <a:t> - </a:t>
            </a:r>
            <a:r>
              <a:rPr lang="en" b="1">
                <a:solidFill>
                  <a:schemeClr val="accent1"/>
                </a:solidFill>
              </a:rPr>
              <a:t>Y</a:t>
            </a:r>
            <a:r>
              <a:rPr lang="en">
                <a:solidFill>
                  <a:schemeClr val="accent1"/>
                </a:solidFill>
              </a:rPr>
              <a:t>ou </a:t>
            </a:r>
            <a:r>
              <a:rPr lang="en" b="1">
                <a:solidFill>
                  <a:schemeClr val="accent1"/>
                </a:solidFill>
              </a:rPr>
              <a:t>O</a:t>
            </a:r>
            <a:r>
              <a:rPr lang="en">
                <a:solidFill>
                  <a:schemeClr val="accent1"/>
                </a:solidFill>
              </a:rPr>
              <a:t>nly</a:t>
            </a:r>
            <a:r>
              <a:rPr lang="en" b="1">
                <a:solidFill>
                  <a:schemeClr val="accent1"/>
                </a:solidFill>
              </a:rPr>
              <a:t> L</a:t>
            </a:r>
            <a:r>
              <a:rPr lang="en">
                <a:solidFill>
                  <a:schemeClr val="accent1"/>
                </a:solidFill>
              </a:rPr>
              <a:t>earn </a:t>
            </a:r>
            <a:r>
              <a:rPr lang="en" b="1">
                <a:solidFill>
                  <a:schemeClr val="accent1"/>
                </a:solidFill>
              </a:rPr>
              <a:t>O</a:t>
            </a:r>
            <a:r>
              <a:rPr lang="en">
                <a:solidFill>
                  <a:schemeClr val="accent1"/>
                </a:solidFill>
              </a:rPr>
              <a:t>ne </a:t>
            </a:r>
            <a:r>
              <a:rPr lang="en" b="1">
                <a:solidFill>
                  <a:schemeClr val="accent1"/>
                </a:solidFill>
              </a:rPr>
              <a:t>R</a:t>
            </a:r>
            <a:r>
              <a:rPr lang="en">
                <a:solidFill>
                  <a:schemeClr val="accent1"/>
                </a:solidFill>
              </a:rPr>
              <a:t>epresentation</a:t>
            </a:r>
            <a:endParaRPr>
              <a:solidFill>
                <a:schemeClr val="accent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chemeClr val="accent1"/>
                </a:solidFill>
              </a:rPr>
              <a:t>Object Detection Model</a:t>
            </a:r>
            <a:endParaRPr>
              <a:solidFill>
                <a:schemeClr val="accent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chemeClr val="accent1"/>
                </a:solidFill>
              </a:rPr>
              <a:t>Unified Network that joins Explicit and Implicit Knowledge</a:t>
            </a:r>
            <a:endParaRPr>
              <a:solidFill>
                <a:schemeClr val="accent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○"/>
            </a:pPr>
            <a:r>
              <a:rPr lang="en">
                <a:solidFill>
                  <a:schemeClr val="accent1"/>
                </a:solidFill>
              </a:rPr>
              <a:t>Faster detection time without loss of accuracy</a:t>
            </a:r>
            <a:endParaRPr>
              <a:solidFill>
                <a:schemeClr val="accent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○"/>
            </a:pPr>
            <a:r>
              <a:rPr lang="en">
                <a:solidFill>
                  <a:schemeClr val="accent1"/>
                </a:solidFill>
              </a:rPr>
              <a:t>Implicit Knowledge can be used for multiple tasks.</a:t>
            </a:r>
            <a:endParaRPr>
              <a:solidFill>
                <a:schemeClr val="accent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n" b="1">
                <a:solidFill>
                  <a:schemeClr val="accent1"/>
                </a:solidFill>
              </a:rPr>
              <a:t>Roboflow</a:t>
            </a:r>
            <a:endParaRPr b="1">
              <a:solidFill>
                <a:schemeClr val="accent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○"/>
            </a:pPr>
            <a:r>
              <a:rPr lang="en">
                <a:solidFill>
                  <a:schemeClr val="accent1"/>
                </a:solidFill>
              </a:rPr>
              <a:t>Online Computer Vision Startup</a:t>
            </a:r>
            <a:endParaRPr>
              <a:solidFill>
                <a:schemeClr val="accent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○"/>
            </a:pPr>
            <a:r>
              <a:rPr lang="en">
                <a:solidFill>
                  <a:schemeClr val="accent1"/>
                </a:solidFill>
              </a:rPr>
              <a:t>Free Image Annotation Tool similar to VGG Image Annotator</a:t>
            </a:r>
            <a:endParaRPr>
              <a:solidFill>
                <a:schemeClr val="accent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○"/>
            </a:pPr>
            <a:r>
              <a:rPr lang="en">
                <a:solidFill>
                  <a:schemeClr val="accent1"/>
                </a:solidFill>
              </a:rPr>
              <a:t>Slightly more user control and collaboration tools</a:t>
            </a:r>
            <a:endParaRPr>
              <a:solidFill>
                <a:schemeClr val="accent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○"/>
            </a:pPr>
            <a:r>
              <a:rPr lang="en">
                <a:solidFill>
                  <a:schemeClr val="accent1"/>
                </a:solidFill>
              </a:rPr>
              <a:t>Easily export datasets with different annotations</a:t>
            </a:r>
            <a:endParaRPr>
              <a:solidFill>
                <a:schemeClr val="accent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n" b="1">
                <a:solidFill>
                  <a:schemeClr val="accent1"/>
                </a:solidFill>
              </a:rPr>
              <a:t>Google Cloud Instance</a:t>
            </a:r>
            <a:endParaRPr b="1">
              <a:solidFill>
                <a:schemeClr val="accent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○"/>
            </a:pPr>
            <a:r>
              <a:rPr lang="en">
                <a:solidFill>
                  <a:schemeClr val="accent1"/>
                </a:solidFill>
              </a:rPr>
              <a:t>4vCPUs, 26 GB memory, 100 GB Balanced Persistent Storage</a:t>
            </a:r>
            <a:endParaRPr>
              <a:solidFill>
                <a:schemeClr val="accent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○"/>
            </a:pPr>
            <a:r>
              <a:rPr lang="en">
                <a:solidFill>
                  <a:schemeClr val="accent1"/>
                </a:solidFill>
              </a:rPr>
              <a:t>NVIDIA Tesla T4 GPU - Cost Efficient GPU for machine learning</a:t>
            </a:r>
            <a:endParaRPr>
              <a:solidFill>
                <a:schemeClr val="accent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○"/>
            </a:pPr>
            <a:r>
              <a:rPr lang="en">
                <a:solidFill>
                  <a:schemeClr val="accent1"/>
                </a:solidFill>
              </a:rPr>
              <a:t>Google’s Deep Learning optimized Debian 10 image</a:t>
            </a:r>
            <a:endParaRPr>
              <a:solidFill>
                <a:schemeClr val="accent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○"/>
            </a:pPr>
            <a:r>
              <a:rPr lang="en">
                <a:solidFill>
                  <a:schemeClr val="accent1"/>
                </a:solidFill>
              </a:rPr>
              <a:t>Shared Access between group members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39" name="Google Shape;139;p22"/>
          <p:cNvGrpSpPr/>
          <p:nvPr/>
        </p:nvGrpSpPr>
        <p:grpSpPr>
          <a:xfrm>
            <a:off x="5413375" y="1650125"/>
            <a:ext cx="3499200" cy="1473900"/>
            <a:chOff x="130350" y="2887575"/>
            <a:chExt cx="3499200" cy="1473900"/>
          </a:xfrm>
        </p:grpSpPr>
        <p:sp>
          <p:nvSpPr>
            <p:cNvPr id="140" name="Google Shape;140;p22"/>
            <p:cNvSpPr/>
            <p:nvPr/>
          </p:nvSpPr>
          <p:spPr>
            <a:xfrm>
              <a:off x="130350" y="2887575"/>
              <a:ext cx="3499200" cy="1473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" name="Google Shape;141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5375" y="2892188"/>
              <a:ext cx="3489152" cy="1464676"/>
            </a:xfrm>
            <a:prstGeom prst="rect">
              <a:avLst/>
            </a:pr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3375" y="3405485"/>
            <a:ext cx="3499200" cy="125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 - Tools &amp; Resources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5730600" cy="35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b="1">
                <a:solidFill>
                  <a:srgbClr val="000000"/>
                </a:solidFill>
              </a:rPr>
              <a:t>YOLOv5 - Y</a:t>
            </a:r>
            <a:r>
              <a:rPr lang="en">
                <a:solidFill>
                  <a:srgbClr val="000000"/>
                </a:solidFill>
              </a:rPr>
              <a:t>ou</a:t>
            </a:r>
            <a:r>
              <a:rPr lang="en" b="1">
                <a:solidFill>
                  <a:srgbClr val="000000"/>
                </a:solidFill>
              </a:rPr>
              <a:t> O</a:t>
            </a:r>
            <a:r>
              <a:rPr lang="en">
                <a:solidFill>
                  <a:srgbClr val="000000"/>
                </a:solidFill>
              </a:rPr>
              <a:t>nly</a:t>
            </a:r>
            <a:r>
              <a:rPr lang="en" b="1">
                <a:solidFill>
                  <a:srgbClr val="000000"/>
                </a:solidFill>
              </a:rPr>
              <a:t> L</a:t>
            </a:r>
            <a:r>
              <a:rPr lang="en">
                <a:solidFill>
                  <a:srgbClr val="000000"/>
                </a:solidFill>
              </a:rPr>
              <a:t>ook</a:t>
            </a:r>
            <a:r>
              <a:rPr lang="en" b="1">
                <a:solidFill>
                  <a:srgbClr val="000000"/>
                </a:solidFill>
              </a:rPr>
              <a:t> O</a:t>
            </a:r>
            <a:r>
              <a:rPr lang="en">
                <a:solidFill>
                  <a:srgbClr val="000000"/>
                </a:solidFill>
              </a:rPr>
              <a:t>nce</a:t>
            </a:r>
            <a:endParaRPr>
              <a:solidFill>
                <a:srgbClr val="000000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Design</a:t>
            </a:r>
            <a:endParaRPr sz="1300">
              <a:solidFill>
                <a:srgbClr val="000000"/>
              </a:solidFill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Object Detection Algorithm</a:t>
            </a:r>
            <a:endParaRPr>
              <a:solidFill>
                <a:srgbClr val="000000"/>
              </a:solidFill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Divides Image into grid</a:t>
            </a:r>
            <a:endParaRPr>
              <a:solidFill>
                <a:srgbClr val="000000"/>
              </a:solidFill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Each Cell is responsible for detecting objects within itself</a:t>
            </a:r>
            <a:endParaRPr>
              <a:solidFill>
                <a:srgbClr val="000000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Benefits</a:t>
            </a:r>
            <a:endParaRPr sz="1300">
              <a:solidFill>
                <a:srgbClr val="000000"/>
              </a:solidFill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Utilizes Current PyTorch machine learning framework</a:t>
            </a:r>
            <a:endParaRPr>
              <a:solidFill>
                <a:srgbClr val="000000"/>
              </a:solidFill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Faster object detection processing - Low Overhead</a:t>
            </a:r>
            <a:endParaRPr>
              <a:solidFill>
                <a:srgbClr val="000000"/>
              </a:solidFill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Training optimization using SGD</a:t>
            </a:r>
            <a:endParaRPr>
              <a:solidFill>
                <a:srgbClr val="000000"/>
              </a:solidFill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Integration with Weights and Biases - Online real-time hyperparameter and training monitor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Google Street API and New Dataset</a:t>
            </a:r>
            <a:endParaRPr>
              <a:solidFill>
                <a:srgbClr val="000000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Improved Street Image Collection Parameters</a:t>
            </a:r>
            <a:endParaRPr sz="1300">
              <a:solidFill>
                <a:srgbClr val="000000"/>
              </a:solidFill>
            </a:endParaRPr>
          </a:p>
          <a:p>
            <a: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Tighter FOV (40 Degrees)</a:t>
            </a:r>
            <a:endParaRPr>
              <a:solidFill>
                <a:srgbClr val="000000"/>
              </a:solidFill>
            </a:endParaRPr>
          </a:p>
          <a:p>
            <a: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Downward Pitch ( -20 Degrees)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Polygon Annotations</a:t>
            </a:r>
            <a:endParaRPr>
              <a:solidFill>
                <a:srgbClr val="000000"/>
              </a:solidFill>
            </a:endParaRPr>
          </a:p>
          <a:p>
            <a: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Opportunity for Object Classification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 - Dataset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55404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New Dataset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10,000 images collected from Web APP team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1,647 images contained litter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4,445 unique annotated objects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Multiple Classes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Old Dataset (FixIt)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2,490 Images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10,027 unique annotated objects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Single “Litter” Class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Merged and Processed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5,533 Images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9,235 unique annotated objects (filtered)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Classes collapsed into single “Litter” Class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8650" y="3479400"/>
            <a:ext cx="1563675" cy="15636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6" name="Google Shape;156;p24"/>
          <p:cNvSpPr txBox="1"/>
          <p:nvPr/>
        </p:nvSpPr>
        <p:spPr>
          <a:xfrm>
            <a:off x="6868963" y="3183688"/>
            <a:ext cx="245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2F4A"/>
                </a:solidFill>
                <a:latin typeface="Roboto"/>
                <a:ea typeface="Roboto"/>
                <a:cs typeface="Roboto"/>
                <a:sym typeface="Roboto"/>
              </a:rPr>
              <a:t>Annotation Heat Map </a:t>
            </a:r>
            <a:r>
              <a:rPr lang="en" sz="900" b="1">
                <a:solidFill>
                  <a:srgbClr val="002F4A"/>
                </a:solidFill>
                <a:latin typeface="Roboto"/>
                <a:ea typeface="Roboto"/>
                <a:cs typeface="Roboto"/>
                <a:sym typeface="Roboto"/>
              </a:rPr>
              <a:t>(Merged)</a:t>
            </a:r>
            <a:endParaRPr sz="900" b="1">
              <a:solidFill>
                <a:srgbClr val="002F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275" y="3468225"/>
            <a:ext cx="1563675" cy="1563675"/>
          </a:xfrm>
          <a:prstGeom prst="rect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8" name="Google Shape;158;p24"/>
          <p:cNvSpPr txBox="1"/>
          <p:nvPr/>
        </p:nvSpPr>
        <p:spPr>
          <a:xfrm>
            <a:off x="4624313" y="3183694"/>
            <a:ext cx="245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2F4A"/>
                </a:solidFill>
                <a:latin typeface="Roboto"/>
                <a:ea typeface="Roboto"/>
                <a:cs typeface="Roboto"/>
                <a:sym typeface="Roboto"/>
              </a:rPr>
              <a:t>Annotation Heat Map </a:t>
            </a:r>
            <a:r>
              <a:rPr lang="en" sz="900" b="1">
                <a:solidFill>
                  <a:srgbClr val="002F4A"/>
                </a:solidFill>
                <a:latin typeface="Roboto"/>
                <a:ea typeface="Roboto"/>
                <a:cs typeface="Roboto"/>
                <a:sym typeface="Roboto"/>
              </a:rPr>
              <a:t>(Old Dataset)</a:t>
            </a:r>
            <a:endParaRPr sz="900" b="1">
              <a:solidFill>
                <a:srgbClr val="002F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9574" y="1543826"/>
            <a:ext cx="1563675" cy="15636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0" name="Google Shape;160;p24"/>
          <p:cNvSpPr txBox="1"/>
          <p:nvPr/>
        </p:nvSpPr>
        <p:spPr>
          <a:xfrm>
            <a:off x="5815613" y="1263663"/>
            <a:ext cx="245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2F4A"/>
                </a:solidFill>
                <a:latin typeface="Roboto"/>
                <a:ea typeface="Roboto"/>
                <a:cs typeface="Roboto"/>
                <a:sym typeface="Roboto"/>
              </a:rPr>
              <a:t>Annotation Heat Map </a:t>
            </a:r>
            <a:r>
              <a:rPr lang="en" sz="900" b="1">
                <a:solidFill>
                  <a:srgbClr val="002F4A"/>
                </a:solidFill>
                <a:latin typeface="Roboto"/>
                <a:ea typeface="Roboto"/>
                <a:cs typeface="Roboto"/>
                <a:sym typeface="Roboto"/>
              </a:rPr>
              <a:t>(New)</a:t>
            </a:r>
            <a:endParaRPr sz="900" b="1">
              <a:solidFill>
                <a:srgbClr val="002F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 - Training</a:t>
            </a:r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48240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Google Cloud Instance Training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Allowed our team to train in the background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Increased from standard machine type to highmem</a:t>
            </a:r>
            <a:endParaRPr>
              <a:solidFill>
                <a:srgbClr val="000000"/>
              </a:solidFill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Allowed more than one user on machine at a time</a:t>
            </a:r>
            <a:endParaRPr>
              <a:solidFill>
                <a:srgbClr val="000000"/>
              </a:solidFill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Image caching during training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Machine Learning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Precision - Of All Detected Objects, How many are correct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Recall - Of All Objects we want, How many did it detect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mAP - Average Precision Values over Recall Values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YOLOR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Began Training with YOLOR Model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Needed to modify code to get rid of errors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Results showed High Precision but Low Recall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Model not sustainable with our goals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450" y="1923288"/>
            <a:ext cx="3703499" cy="224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 - Training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1"/>
          </p:nvPr>
        </p:nvSpPr>
        <p:spPr>
          <a:xfrm>
            <a:off x="3335500" y="1505700"/>
            <a:ext cx="5652600" cy="35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200" b="1">
                <a:solidFill>
                  <a:srgbClr val="000000"/>
                </a:solidFill>
              </a:rPr>
              <a:t>YOLOv5 Training</a:t>
            </a:r>
            <a:endParaRPr sz="1400" b="1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Switched to YOLOv5</a:t>
            </a:r>
            <a:endParaRPr sz="1200">
              <a:solidFill>
                <a:srgbClr val="000000"/>
              </a:solidFill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 sz="1200">
                <a:solidFill>
                  <a:srgbClr val="000000"/>
                </a:solidFill>
              </a:rPr>
              <a:t>Able to convert polygon annotations to bounding boxes</a:t>
            </a:r>
            <a:endParaRPr sz="1200">
              <a:solidFill>
                <a:srgbClr val="000000"/>
              </a:solidFill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 sz="1200">
                <a:solidFill>
                  <a:srgbClr val="000000"/>
                </a:solidFill>
              </a:rPr>
              <a:t>Active development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Modified Code</a:t>
            </a:r>
            <a:endParaRPr sz="1200">
              <a:solidFill>
                <a:srgbClr val="000000"/>
              </a:solidFill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 sz="1200">
                <a:solidFill>
                  <a:srgbClr val="000000"/>
                </a:solidFill>
              </a:rPr>
              <a:t>Reject Boxes with sides less than 7 pixels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Hyperparameter Evolution Training</a:t>
            </a:r>
            <a:endParaRPr sz="1200">
              <a:solidFill>
                <a:srgbClr val="000000"/>
              </a:solidFill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 sz="1200">
                <a:solidFill>
                  <a:srgbClr val="000000"/>
                </a:solidFill>
              </a:rPr>
              <a:t>Varies 25 different training parameters and saves the best result</a:t>
            </a:r>
            <a:endParaRPr sz="1200">
              <a:solidFill>
                <a:srgbClr val="000000"/>
              </a:solidFill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 sz="1200">
                <a:solidFill>
                  <a:srgbClr val="000000"/>
                </a:solidFill>
              </a:rPr>
              <a:t>Ran 300 generations of 10 epochs to find best initial hyperparameters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Ran full training of 300 epochs</a:t>
            </a:r>
            <a:endParaRPr sz="1200">
              <a:solidFill>
                <a:srgbClr val="000000"/>
              </a:solidFill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 sz="1200">
                <a:solidFill>
                  <a:srgbClr val="000000"/>
                </a:solidFill>
              </a:rPr>
              <a:t>Using Old Dataset</a:t>
            </a:r>
            <a:endParaRPr sz="1200">
              <a:solidFill>
                <a:srgbClr val="000000"/>
              </a:solidFill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 sz="1200">
                <a:solidFill>
                  <a:srgbClr val="000000"/>
                </a:solidFill>
              </a:rPr>
              <a:t>YOLOv5l configuration - Large Model</a:t>
            </a:r>
            <a:endParaRPr sz="1200">
              <a:solidFill>
                <a:srgbClr val="000000"/>
              </a:solidFill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 sz="1200">
                <a:solidFill>
                  <a:srgbClr val="000000"/>
                </a:solidFill>
              </a:rPr>
              <a:t>Re-Ran using this generated weight as starting point for additional 300 epochs with high augmentation hyperparameters for final results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00" y="3348531"/>
            <a:ext cx="3282775" cy="1722525"/>
          </a:xfrm>
          <a:prstGeom prst="rect">
            <a:avLst/>
          </a:prstGeom>
          <a:noFill/>
          <a:ln w="19050" cap="flat" cmpd="sng">
            <a:solidFill>
              <a:srgbClr val="233A4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900" y="1348031"/>
            <a:ext cx="3282774" cy="2000499"/>
          </a:xfrm>
          <a:prstGeom prst="rect">
            <a:avLst/>
          </a:prstGeom>
          <a:noFill/>
          <a:ln w="19050" cap="flat" cmpd="sng">
            <a:solidFill>
              <a:srgbClr val="233A4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 - Results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123" y="1792625"/>
            <a:ext cx="4325201" cy="29442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" name="Google Shape;182;p27"/>
          <p:cNvSpPr txBox="1">
            <a:spLocks noGrp="1"/>
          </p:cNvSpPr>
          <p:nvPr>
            <p:ph type="body" idx="1"/>
          </p:nvPr>
        </p:nvSpPr>
        <p:spPr>
          <a:xfrm>
            <a:off x="996813" y="1545150"/>
            <a:ext cx="2079000" cy="9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Precision at 50.23%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Recall at 39.38%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mAP_0.5 at 37.18%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26" y="2446651"/>
            <a:ext cx="2381975" cy="229022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 - Detection &amp; Hook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311700" y="1273600"/>
            <a:ext cx="8520600" cy="10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b="1">
                <a:solidFill>
                  <a:srgbClr val="000000"/>
                </a:solidFill>
              </a:rPr>
              <a:t>YOLOv5’s DEFAULT values:</a:t>
            </a:r>
            <a:endParaRPr b="1"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python detect.py --source data/images --weights yolov5s.pt --conf 0.25 --img-size 1280 --device 0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152" y="2028925"/>
            <a:ext cx="4765750" cy="274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4">
            <a:alphaModFix/>
          </a:blip>
          <a:srcRect l="38661" t="21442" r="40803" b="33736"/>
          <a:stretch/>
        </p:blipFill>
        <p:spPr>
          <a:xfrm>
            <a:off x="497400" y="2070700"/>
            <a:ext cx="942575" cy="101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5">
            <a:alphaModFix/>
          </a:blip>
          <a:srcRect l="37136" t="20382" r="39788" b="30419"/>
          <a:stretch/>
        </p:blipFill>
        <p:spPr>
          <a:xfrm>
            <a:off x="392625" y="3414077"/>
            <a:ext cx="1080025" cy="113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 rotWithShape="1">
          <a:blip r:embed="rId6">
            <a:alphaModFix/>
          </a:blip>
          <a:srcRect l="36339" t="20310" r="36516" b="25062"/>
          <a:stretch/>
        </p:blipFill>
        <p:spPr>
          <a:xfrm>
            <a:off x="7443150" y="2733312"/>
            <a:ext cx="1346700" cy="13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 rotWithShape="1">
          <a:blip r:embed="rId5">
            <a:alphaModFix/>
          </a:blip>
          <a:srcRect l="37136" t="20382" r="39788" b="30419"/>
          <a:stretch/>
        </p:blipFill>
        <p:spPr>
          <a:xfrm>
            <a:off x="392625" y="3455852"/>
            <a:ext cx="1080025" cy="1137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 - Detection &amp; Hook (cont.)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3" y="1689075"/>
            <a:ext cx="2398700" cy="27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 t="209" b="209"/>
          <a:stretch/>
        </p:blipFill>
        <p:spPr>
          <a:xfrm>
            <a:off x="2839250" y="1689075"/>
            <a:ext cx="2618677" cy="231365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/>
        </p:nvSpPr>
        <p:spPr>
          <a:xfrm>
            <a:off x="89511" y="4425225"/>
            <a:ext cx="2843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$ python client.py client_images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2839235" y="4002725"/>
            <a:ext cx="2618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$ python server_detect.py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89500" y="1296950"/>
            <a:ext cx="51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TCP connection: Sending a MULTIPLE images/contents of a folder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7350" y="2307524"/>
            <a:ext cx="3034975" cy="14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5797351" y="1953525"/>
            <a:ext cx="1232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latin typeface="Roboto"/>
                <a:ea typeface="Roboto"/>
                <a:cs typeface="Roboto"/>
                <a:sym typeface="Roboto"/>
              </a:rPr>
              <a:t>Client side</a:t>
            </a:r>
            <a:endParaRPr sz="11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7029451" y="1953525"/>
            <a:ext cx="1232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latin typeface="Roboto"/>
                <a:ea typeface="Roboto"/>
                <a:cs typeface="Roboto"/>
                <a:sym typeface="Roboto"/>
              </a:rPr>
              <a:t>Server side</a:t>
            </a:r>
            <a:endParaRPr sz="1100" u="sng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 - Detection &amp; Hook (cont.)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925" y="1655325"/>
            <a:ext cx="1148441" cy="12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9431" y="2916200"/>
            <a:ext cx="2163432" cy="19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25" y="1655325"/>
            <a:ext cx="2976575" cy="29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0700" y="1655325"/>
            <a:ext cx="2976575" cy="29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>
            <a:spLocks noGrp="1"/>
          </p:cNvSpPr>
          <p:nvPr>
            <p:ph type="title"/>
          </p:nvPr>
        </p:nvSpPr>
        <p:spPr>
          <a:xfrm>
            <a:off x="311750" y="831175"/>
            <a:ext cx="62130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Demo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l="30614" r="17855" b="12656"/>
          <a:stretch/>
        </p:blipFill>
        <p:spPr>
          <a:xfrm>
            <a:off x="233800" y="1380625"/>
            <a:ext cx="7905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25" y="2571750"/>
            <a:ext cx="860332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 r="9714" b="23629"/>
          <a:stretch/>
        </p:blipFill>
        <p:spPr>
          <a:xfrm>
            <a:off x="222825" y="3762875"/>
            <a:ext cx="81253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6">
            <a:alphaModFix/>
          </a:blip>
          <a:srcRect l="13021" t="2897" r="27084" b="43150"/>
          <a:stretch/>
        </p:blipFill>
        <p:spPr>
          <a:xfrm>
            <a:off x="5162700" y="1380638"/>
            <a:ext cx="7905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7825" y="2562688"/>
            <a:ext cx="860325" cy="107540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1650375" y="1709163"/>
            <a:ext cx="307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oboto"/>
                <a:ea typeface="Roboto"/>
                <a:cs typeface="Roboto"/>
                <a:sym typeface="Roboto"/>
              </a:rPr>
              <a:t>Team/Scrum Leader: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Noah Miera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1650375" y="2900288"/>
            <a:ext cx="307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Project Manager:</a:t>
            </a:r>
            <a:r>
              <a:rPr lang="en"/>
              <a:t> Juan Gonzalez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1470525" y="4091425"/>
            <a:ext cx="343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Documentation/Training:</a:t>
            </a:r>
            <a:r>
              <a:rPr lang="en"/>
              <a:t> Jordan Fisher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 txBox="1"/>
          <p:nvPr/>
        </p:nvSpPr>
        <p:spPr>
          <a:xfrm>
            <a:off x="6492025" y="1709175"/>
            <a:ext cx="234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Programmer:</a:t>
            </a:r>
            <a:r>
              <a:rPr lang="en"/>
              <a:t> Keith Gross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/>
          <p:nvPr/>
        </p:nvSpPr>
        <p:spPr>
          <a:xfrm>
            <a:off x="6336175" y="2909325"/>
            <a:ext cx="2652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Programmer:</a:t>
            </a:r>
            <a:r>
              <a:rPr lang="en"/>
              <a:t> Miguel Morales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3264" y="3861525"/>
            <a:ext cx="2193638" cy="107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 - Detection &amp; Hook (cont.)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311700" y="1625363"/>
            <a:ext cx="4260300" cy="14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b="1">
                <a:solidFill>
                  <a:srgbClr val="000000"/>
                </a:solidFill>
              </a:rPr>
              <a:t>Server/Machine Learning Algorithm will be constantly running, ready for new sets of images.</a:t>
            </a:r>
            <a:endParaRPr b="1"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Designed as well to avoid complications of unneeded GPU usage, unnecessarily used space, and re-doing already processed images again.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body" idx="1"/>
          </p:nvPr>
        </p:nvSpPr>
        <p:spPr>
          <a:xfrm>
            <a:off x="311700" y="3184775"/>
            <a:ext cx="4260300" cy="15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b="1">
                <a:solidFill>
                  <a:srgbClr val="000000"/>
                </a:solidFill>
              </a:rPr>
              <a:t>Our Machine Learning algorithm is able to handle over hundreds of images one after another, with no issues.</a:t>
            </a:r>
            <a:endParaRPr b="1"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So far, we’ve tested it with 200 sized image batches, and each batch only takes about 3 minutes/200 seconds – about 1 second per image.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9" name="Google Shape;229;p32"/>
          <p:cNvSpPr txBox="1">
            <a:spLocks noGrp="1"/>
          </p:cNvSpPr>
          <p:nvPr>
            <p:ph type="body" idx="1"/>
          </p:nvPr>
        </p:nvSpPr>
        <p:spPr>
          <a:xfrm>
            <a:off x="4572000" y="1625375"/>
            <a:ext cx="4260300" cy="15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b="1">
                <a:solidFill>
                  <a:srgbClr val="000000"/>
                </a:solidFill>
              </a:rPr>
              <a:t>In terms of the results, our ML algorithm is able to detect litter within Google Street images with a confidence level ranging from 35% to 70%.</a:t>
            </a:r>
            <a:endParaRPr b="1"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Most common pieces of litter detected will be Bottles, Cardboard, Paper, Grocery Bags, etc.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249" y="3083375"/>
            <a:ext cx="3861790" cy="190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Development Process - Detection &amp; Hook (extra)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920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t="3831" b="3840"/>
          <a:stretch/>
        </p:blipFill>
        <p:spPr>
          <a:xfrm>
            <a:off x="3821373" y="1856250"/>
            <a:ext cx="4766028" cy="275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675" y="1856250"/>
            <a:ext cx="2751126" cy="2751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/>
        </p:nvSpPr>
        <p:spPr>
          <a:xfrm>
            <a:off x="311728" y="1333050"/>
            <a:ext cx="275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(Low Res.) Street View Static API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○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Img-size = 640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3"/>
          <p:cNvSpPr txBox="1"/>
          <p:nvPr/>
        </p:nvSpPr>
        <p:spPr>
          <a:xfrm>
            <a:off x="3821378" y="1333050"/>
            <a:ext cx="275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(High Res.) Screenshot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○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Img-size = 1280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Deliverables</a:t>
            </a:r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body" idx="1"/>
          </p:nvPr>
        </p:nvSpPr>
        <p:spPr>
          <a:xfrm>
            <a:off x="311700" y="1477925"/>
            <a:ext cx="8520600" cy="33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Machine Learning code/algorithm that will be compatible and usable with the Web App team.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</a:rPr>
              <a:t>Algorithm components:</a:t>
            </a:r>
            <a:endParaRPr sz="1200">
              <a:solidFill>
                <a:srgbClr val="000000"/>
              </a:solidFill>
            </a:endParaRPr>
          </a:p>
          <a:p>
            <a:pPr marL="91440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200">
                <a:solidFill>
                  <a:srgbClr val="000000"/>
                </a:solidFill>
              </a:rPr>
              <a:t>Input: Google Street images</a:t>
            </a:r>
            <a:endParaRPr sz="1200">
              <a:solidFill>
                <a:srgbClr val="000000"/>
              </a:solidFill>
            </a:endParaRPr>
          </a:p>
          <a:p>
            <a:pPr marL="91440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200">
                <a:solidFill>
                  <a:srgbClr val="000000"/>
                </a:solidFill>
              </a:rPr>
              <a:t>Litter detection (YOLOv5)</a:t>
            </a:r>
            <a:endParaRPr sz="1200">
              <a:solidFill>
                <a:srgbClr val="000000"/>
              </a:solidFill>
            </a:endParaRPr>
          </a:p>
          <a:p>
            <a:pPr marL="914400" lvl="1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200">
                <a:solidFill>
                  <a:srgbClr val="000000"/>
                </a:solidFill>
              </a:rPr>
              <a:t>Output: Bounding box &amp; JSON output (total amount of litter)</a:t>
            </a:r>
            <a:endParaRPr sz="1200">
              <a:solidFill>
                <a:srgbClr val="000000"/>
              </a:solidFill>
            </a:endParaRPr>
          </a:p>
          <a:p>
            <a:pPr marL="1371600" lvl="2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■"/>
            </a:pPr>
            <a:r>
              <a:rPr lang="en" sz="1200">
                <a:solidFill>
                  <a:srgbClr val="000000"/>
                </a:solidFill>
              </a:rPr>
              <a:t>Show accuracy/confidence level in litter prediction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00000"/>
                </a:solidFill>
              </a:rPr>
              <a:t>A scheduling hook by which the Web App team can use the algorithm: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000000"/>
                </a:solidFill>
              </a:rPr>
              <a:t>KABML_server.py: TCP Server/Detection code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000000"/>
                </a:solidFill>
              </a:rPr>
              <a:t>KABML_client.py: TCP Client code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rgbClr val="000000"/>
                </a:solidFill>
              </a:rPr>
              <a:t>NOT</a:t>
            </a:r>
            <a:r>
              <a:rPr lang="en" sz="1200">
                <a:solidFill>
                  <a:srgbClr val="000000"/>
                </a:solidFill>
              </a:rPr>
              <a:t> achieved - Conditional feature: 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000000"/>
                </a:solidFill>
              </a:rPr>
              <a:t>Categorize the litter (e.g. Plastic, Paper, Organics,...).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body" idx="1"/>
          </p:nvPr>
        </p:nvSpPr>
        <p:spPr>
          <a:xfrm>
            <a:off x="311725" y="1355275"/>
            <a:ext cx="5321700" cy="3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000">
                <a:solidFill>
                  <a:srgbClr val="000000"/>
                </a:solidFill>
              </a:rPr>
              <a:t>Reports and Manuals for new users and programmers.</a:t>
            </a:r>
            <a:endParaRPr sz="1000">
              <a:solidFill>
                <a:srgbClr val="000000"/>
              </a:solidFill>
            </a:endParaRPr>
          </a:p>
          <a:p>
            <a:pPr marL="457200" lvl="0" indent="-2921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000000"/>
                </a:solidFill>
              </a:rPr>
              <a:t>Roboflow: A general purpose Machine Learning site.</a:t>
            </a:r>
            <a:endParaRPr sz="1000">
              <a:solidFill>
                <a:srgbClr val="000000"/>
              </a:solidFill>
            </a:endParaRPr>
          </a:p>
          <a:p>
            <a:pPr marL="914400" lvl="1" indent="-2921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Char char="○"/>
            </a:pPr>
            <a:r>
              <a:rPr lang="en" sz="1000">
                <a:solidFill>
                  <a:srgbClr val="000000"/>
                </a:solidFill>
              </a:rPr>
              <a:t>Setting up</a:t>
            </a:r>
            <a:endParaRPr sz="1000">
              <a:solidFill>
                <a:srgbClr val="000000"/>
              </a:solidFill>
            </a:endParaRPr>
          </a:p>
          <a:p>
            <a:pPr marL="914400" lvl="1" indent="-2921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Char char="○"/>
            </a:pPr>
            <a:r>
              <a:rPr lang="en" sz="1000">
                <a:solidFill>
                  <a:srgbClr val="000000"/>
                </a:solidFill>
              </a:rPr>
              <a:t>Annotation process</a:t>
            </a:r>
            <a:endParaRPr sz="1000">
              <a:solidFill>
                <a:srgbClr val="000000"/>
              </a:solidFill>
            </a:endParaRPr>
          </a:p>
          <a:p>
            <a:pPr marL="914400" lvl="1" indent="-2921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Char char="○"/>
            </a:pPr>
            <a:r>
              <a:rPr lang="en" sz="1000">
                <a:solidFill>
                  <a:srgbClr val="000000"/>
                </a:solidFill>
              </a:rPr>
              <a:t>Generate a Dataset</a:t>
            </a:r>
            <a:endParaRPr sz="1000">
              <a:solidFill>
                <a:srgbClr val="000000"/>
              </a:solidFill>
            </a:endParaRPr>
          </a:p>
          <a:p>
            <a:pPr marL="457200" lvl="0" indent="-2921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000000"/>
                </a:solidFill>
              </a:rPr>
              <a:t>YOLOv5: An Object Detection Algorithm Model </a:t>
            </a:r>
            <a:endParaRPr sz="1000">
              <a:solidFill>
                <a:srgbClr val="000000"/>
              </a:solidFill>
            </a:endParaRPr>
          </a:p>
          <a:p>
            <a:pPr marL="914400" lvl="1" indent="-2921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Char char="○"/>
            </a:pPr>
            <a:r>
              <a:rPr lang="en" sz="1000">
                <a:solidFill>
                  <a:srgbClr val="000000"/>
                </a:solidFill>
              </a:rPr>
              <a:t>Hyper-Parameters</a:t>
            </a:r>
            <a:endParaRPr sz="1000">
              <a:solidFill>
                <a:srgbClr val="000000"/>
              </a:solidFill>
            </a:endParaRPr>
          </a:p>
          <a:p>
            <a:pPr marL="914400" lvl="1" indent="-2921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Char char="○"/>
            </a:pPr>
            <a:r>
              <a:rPr lang="en" sz="1000">
                <a:solidFill>
                  <a:srgbClr val="000000"/>
                </a:solidFill>
              </a:rPr>
              <a:t>Augmentations</a:t>
            </a:r>
            <a:endParaRPr sz="1000">
              <a:solidFill>
                <a:srgbClr val="000000"/>
              </a:solidFill>
            </a:endParaRPr>
          </a:p>
          <a:p>
            <a:pPr marL="914400" lvl="1" indent="-2921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Char char="○"/>
            </a:pPr>
            <a:r>
              <a:rPr lang="en" sz="1000">
                <a:solidFill>
                  <a:srgbClr val="000000"/>
                </a:solidFill>
              </a:rPr>
              <a:t>Modified Bounding Box Acceptance</a:t>
            </a:r>
            <a:endParaRPr sz="1000">
              <a:solidFill>
                <a:srgbClr val="000000"/>
              </a:solidFill>
            </a:endParaRPr>
          </a:p>
          <a:p>
            <a:pPr marL="914400" lvl="1" indent="-2921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</a:pPr>
            <a:r>
              <a:rPr lang="en" sz="1000">
                <a:solidFill>
                  <a:srgbClr val="000000"/>
                </a:solidFill>
              </a:rPr>
              <a:t>…</a:t>
            </a:r>
            <a:endParaRPr sz="1000">
              <a:solidFill>
                <a:srgbClr val="000000"/>
              </a:solidFill>
            </a:endParaRPr>
          </a:p>
          <a:p>
            <a:pPr marL="457200" lvl="0" indent="-2921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000000"/>
                </a:solidFill>
              </a:rPr>
              <a:t>Google Cloud: Cloud Computing Service Platform</a:t>
            </a:r>
            <a:endParaRPr sz="1000">
              <a:solidFill>
                <a:srgbClr val="000000"/>
              </a:solidFill>
            </a:endParaRPr>
          </a:p>
          <a:p>
            <a:pPr marL="914400" lvl="1" indent="-2921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Char char="○"/>
            </a:pPr>
            <a:r>
              <a:rPr lang="en" sz="1000">
                <a:solidFill>
                  <a:srgbClr val="000000"/>
                </a:solidFill>
              </a:rPr>
              <a:t>Machine requirements &amp; Set up</a:t>
            </a:r>
            <a:endParaRPr sz="1000">
              <a:solidFill>
                <a:srgbClr val="000000"/>
              </a:solidFill>
            </a:endParaRPr>
          </a:p>
          <a:p>
            <a:pPr marL="457200" lvl="0" indent="-2921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 sz="1000">
                <a:solidFill>
                  <a:srgbClr val="000000"/>
                </a:solidFill>
              </a:rPr>
              <a:t>TCP Connection &amp; Detection Guide</a:t>
            </a:r>
            <a:endParaRPr sz="1000">
              <a:solidFill>
                <a:srgbClr val="000000"/>
              </a:solidFill>
            </a:endParaRPr>
          </a:p>
          <a:p>
            <a:pPr marL="914400" lvl="1" indent="-2921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</a:pPr>
            <a:r>
              <a:rPr lang="en" sz="1000">
                <a:solidFill>
                  <a:srgbClr val="000000"/>
                </a:solidFill>
              </a:rPr>
              <a:t>How to use</a:t>
            </a:r>
            <a:endParaRPr sz="1000">
              <a:solidFill>
                <a:srgbClr val="000000"/>
              </a:solidFill>
            </a:endParaRPr>
          </a:p>
          <a:p>
            <a:pPr marL="914400" lvl="1" indent="-2921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</a:pPr>
            <a:r>
              <a:rPr lang="en" sz="1000">
                <a:solidFill>
                  <a:srgbClr val="000000"/>
                </a:solidFill>
              </a:rPr>
              <a:t>How to modify</a:t>
            </a:r>
            <a:endParaRPr sz="10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0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000">
                <a:solidFill>
                  <a:srgbClr val="000000"/>
                </a:solidFill>
              </a:rPr>
              <a:t>All located in our GitHub link located below.</a:t>
            </a:r>
            <a:endParaRPr sz="1000">
              <a:solidFill>
                <a:srgbClr val="000000"/>
              </a:solidFill>
            </a:endParaRPr>
          </a:p>
          <a:p>
            <a:pPr marL="914400" lvl="1" indent="-2921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Times New Roman"/>
              <a:buChar char="○"/>
            </a:pPr>
            <a:r>
              <a:rPr lang="en" sz="1000">
                <a:solidFill>
                  <a:srgbClr val="0000FF"/>
                </a:solidFill>
              </a:rPr>
              <a:t>https://github.com/SushiTeam2022/KAB-ML</a:t>
            </a:r>
            <a:endParaRPr sz="1000">
              <a:solidFill>
                <a:srgbClr val="0000FF"/>
              </a:solidFill>
            </a:endParaRPr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575" y="3376775"/>
            <a:ext cx="1338950" cy="13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25925"/>
            <a:ext cx="1575700" cy="15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2043" y="1725927"/>
            <a:ext cx="2185531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556800"/>
            <a:ext cx="1999273" cy="112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61" name="Google Shape;261;p36"/>
          <p:cNvSpPr txBox="1">
            <a:spLocks noGrp="1"/>
          </p:cNvSpPr>
          <p:nvPr>
            <p:ph type="body" idx="1"/>
          </p:nvPr>
        </p:nvSpPr>
        <p:spPr>
          <a:xfrm>
            <a:off x="311725" y="1272000"/>
            <a:ext cx="4833300" cy="3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Old Dataset:</a:t>
            </a:r>
            <a:endParaRPr sz="1200">
              <a:solidFill>
                <a:srgbClr val="000000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New Images Sources, due to poor resolution</a:t>
            </a:r>
            <a:endParaRPr sz="1200">
              <a:solidFill>
                <a:srgbClr val="000000"/>
              </a:solidFill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Other sources: Covered multiples angles/too much variety in images for image collection.</a:t>
            </a:r>
            <a:endParaRPr sz="1200">
              <a:solidFill>
                <a:srgbClr val="000000"/>
              </a:solidFill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Stuck with Google Street API images(</a:t>
            </a:r>
            <a:r>
              <a:rPr lang="en" sz="900">
                <a:solidFill>
                  <a:srgbClr val="000000"/>
                </a:solidFill>
              </a:rPr>
              <a:t>consistent coverage</a:t>
            </a:r>
            <a:r>
              <a:rPr lang="en" sz="1200">
                <a:solidFill>
                  <a:srgbClr val="000000"/>
                </a:solidFill>
              </a:rPr>
              <a:t>).</a:t>
            </a:r>
            <a:endParaRPr sz="1200">
              <a:solidFill>
                <a:srgbClr val="000000"/>
              </a:solidFill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New Annotations, due to poor annotations</a:t>
            </a:r>
            <a:endParaRPr sz="1200">
              <a:solidFill>
                <a:srgbClr val="000000"/>
              </a:solidFill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Other sources: Were not compatible with Google Street images.  </a:t>
            </a:r>
            <a:endParaRPr sz="1200">
              <a:solidFill>
                <a:srgbClr val="000000"/>
              </a:solidFill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Re-annotated previous dataset to provide better accuracy.</a:t>
            </a:r>
            <a:endParaRPr sz="1200">
              <a:solidFill>
                <a:srgbClr val="000000"/>
              </a:solidFill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New Dataset &amp; Dr. Schultz’s Students: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Students were added to the project and were given specific instructions to just annotate. However: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Students adding themself “Jobs”. 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Approving their own work &amp; more.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Using wrong tool for annotation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Poor annotation quality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Creating the new class “litter” among the already provided classes.(paper, glass, plastic, organics, other) 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262" name="Google Shape;262;p36"/>
          <p:cNvPicPr preferRelativeResize="0"/>
          <p:nvPr/>
        </p:nvPicPr>
        <p:blipFill rotWithShape="1">
          <a:blip r:embed="rId3">
            <a:alphaModFix/>
          </a:blip>
          <a:srcRect r="27504"/>
          <a:stretch/>
        </p:blipFill>
        <p:spPr>
          <a:xfrm>
            <a:off x="5235300" y="1272000"/>
            <a:ext cx="2008426" cy="16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 rotWithShape="1">
          <a:blip r:embed="rId4">
            <a:alphaModFix/>
          </a:blip>
          <a:srcRect l="22136"/>
          <a:stretch/>
        </p:blipFill>
        <p:spPr>
          <a:xfrm>
            <a:off x="7243725" y="1272000"/>
            <a:ext cx="1900275" cy="16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6"/>
          <p:cNvPicPr preferRelativeResize="0"/>
          <p:nvPr/>
        </p:nvPicPr>
        <p:blipFill rotWithShape="1">
          <a:blip r:embed="rId5">
            <a:alphaModFix/>
          </a:blip>
          <a:srcRect l="62763" r="18685" b="66099"/>
          <a:stretch/>
        </p:blipFill>
        <p:spPr>
          <a:xfrm>
            <a:off x="7645294" y="2943453"/>
            <a:ext cx="1498707" cy="220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6"/>
          <p:cNvPicPr preferRelativeResize="0"/>
          <p:nvPr/>
        </p:nvPicPr>
        <p:blipFill rotWithShape="1">
          <a:blip r:embed="rId6">
            <a:alphaModFix/>
          </a:blip>
          <a:srcRect l="11359" t="6426" r="22785" b="48349"/>
          <a:stretch/>
        </p:blipFill>
        <p:spPr>
          <a:xfrm>
            <a:off x="5235300" y="3691050"/>
            <a:ext cx="2410001" cy="14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/>
          <p:nvPr/>
        </p:nvSpPr>
        <p:spPr>
          <a:xfrm>
            <a:off x="6350425" y="933300"/>
            <a:ext cx="173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(Cropped for presentation)</a:t>
            </a:r>
            <a:endParaRPr sz="1000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3888" y="2943450"/>
            <a:ext cx="1132825" cy="751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- Models</a:t>
            </a:r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body" idx="1"/>
          </p:nvPr>
        </p:nvSpPr>
        <p:spPr>
          <a:xfrm>
            <a:off x="3697175" y="1543050"/>
            <a:ext cx="5360700" cy="3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b="1">
                <a:solidFill>
                  <a:srgbClr val="000000"/>
                </a:solidFill>
              </a:rPr>
              <a:t>GENERAL</a:t>
            </a:r>
            <a:endParaRPr sz="1400" b="1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Models were ran from SSH Shell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Disconnect would cause failure of training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b="1">
                <a:solidFill>
                  <a:srgbClr val="000000"/>
                </a:solidFill>
              </a:rPr>
              <a:t>MASK R-CNN</a:t>
            </a:r>
            <a:endParaRPr sz="1400" b="1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Needs Masks - Old Dataset was only Bounding Boxes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Not updated in years - would need overhaul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b="1">
                <a:solidFill>
                  <a:srgbClr val="000000"/>
                </a:solidFill>
              </a:rPr>
              <a:t>YOLOR</a:t>
            </a:r>
            <a:endParaRPr sz="1400" b="1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Not routinely maintained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Limited to bounding box annotations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Modifications to code were needed to work with latest tools and releases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b="1">
                <a:solidFill>
                  <a:srgbClr val="000000"/>
                </a:solidFill>
              </a:rPr>
              <a:t>YOLOv5</a:t>
            </a:r>
            <a:endParaRPr sz="1400" b="1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Faster image processing results in lower accuracy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Constantly updating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93" y="2027150"/>
            <a:ext cx="3331799" cy="22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Enhancements</a:t>
            </a:r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body" idx="1"/>
          </p:nvPr>
        </p:nvSpPr>
        <p:spPr>
          <a:xfrm>
            <a:off x="311725" y="1513850"/>
            <a:ext cx="5811600" cy="3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b="1">
                <a:solidFill>
                  <a:srgbClr val="000000"/>
                </a:solidFill>
              </a:rPr>
              <a:t>A better Dataset:</a:t>
            </a:r>
            <a:endParaRPr sz="1400" b="1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Larger-sized images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More pixels to define objects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2F4A"/>
              </a:buClr>
              <a:buSzPts val="1400"/>
              <a:buChar char="○"/>
            </a:pPr>
            <a:r>
              <a:rPr lang="en" sz="1400">
                <a:solidFill>
                  <a:srgbClr val="002F4A"/>
                </a:solidFill>
              </a:rPr>
              <a:t>Less blur from compression</a:t>
            </a:r>
            <a:endParaRPr sz="1400">
              <a:solidFill>
                <a:srgbClr val="002F4A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b="1">
                <a:solidFill>
                  <a:srgbClr val="000000"/>
                </a:solidFill>
              </a:rPr>
              <a:t>A new &amp; more fortified annotation process:</a:t>
            </a:r>
            <a:endParaRPr sz="1400" b="1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Better control over your workspace/Dataset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Have a more dependable platform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b="1">
                <a:solidFill>
                  <a:srgbClr val="000000"/>
                </a:solidFill>
              </a:rPr>
              <a:t>More GPU:</a:t>
            </a:r>
            <a:endParaRPr sz="1400" b="1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Speed up the overall process of the project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Multiple process/detecting of litter at one time. 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b="1">
                <a:solidFill>
                  <a:srgbClr val="000000"/>
                </a:solidFill>
              </a:rPr>
              <a:t>Expand to categorizing litter:</a:t>
            </a:r>
            <a:endParaRPr sz="1400" b="1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Categorize the litter (e.g. Plastic, Paper, Organics,...).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450" y="1662050"/>
            <a:ext cx="3080875" cy="27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>
            <a:spLocks noGrp="1"/>
          </p:cNvSpPr>
          <p:nvPr>
            <p:ph type="title"/>
          </p:nvPr>
        </p:nvSpPr>
        <p:spPr>
          <a:xfrm>
            <a:off x="335550" y="327825"/>
            <a:ext cx="8472900" cy="92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Feedback &amp; Questions?</a:t>
            </a:r>
            <a:endParaRPr sz="5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46296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Keep America Beautiful is a leading national nonprofit organization that inspires and educates people to take action every day to improve and beautify their community environment. They envision a country in which every community is a clean, green, and beautiful place to live.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With a Machine Learning algorithm that can detect instances of litter, the data produced will be integrated into a functional User Interface/Web App, in order to help graphically represent the level of litter from any location in the world. 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350" y="1404325"/>
            <a:ext cx="2973100" cy="15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1850" y="3274469"/>
            <a:ext cx="2894076" cy="1620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M.L Project Requirements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311700" y="1532675"/>
            <a:ext cx="3127500" cy="35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As the Machine Learning team, we operated with the following requirements: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2908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"/>
              <a:buChar char="●"/>
            </a:pPr>
            <a:r>
              <a:rPr lang="en" sz="1400"/>
              <a:t>Develop a system to receive and process Google Street images from a user (Web App Team).</a:t>
            </a:r>
            <a:endParaRPr sz="14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2908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"/>
              <a:buChar char="●"/>
            </a:pPr>
            <a:r>
              <a:rPr lang="en" sz="1400"/>
              <a:t>Develop a Machine Learning algorithm that must be able to detect instances of litter in the received Google Street images.</a:t>
            </a:r>
            <a:endParaRPr sz="14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2908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"/>
              <a:buChar char="●"/>
            </a:pPr>
            <a:r>
              <a:rPr lang="en" sz="1400"/>
              <a:t>Once the litter instances have been identified, the system must then process and output the results into a suitable format, such as JSON, for the user (Web App Team).</a:t>
            </a:r>
            <a:endParaRPr sz="14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marL="457200" lvl="0" indent="-2908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"/>
              <a:buChar char="●"/>
            </a:pPr>
            <a:r>
              <a:rPr lang="en" sz="1400"/>
              <a:t>Once the results have been made, the system must then return the processed data to the user (Web App Team).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2908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Train the final algorithm to categorize different kinds of litter. (Contingent on the completion of other requirements)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550" y="673894"/>
            <a:ext cx="3441260" cy="37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Closer View - Network Diagram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413" y="1351025"/>
            <a:ext cx="6735167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311713" y="4935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- Timeline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269600"/>
            <a:ext cx="8630201" cy="18449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0" name="Google Shape;110;p18"/>
          <p:cNvSpPr txBox="1"/>
          <p:nvPr/>
        </p:nvSpPr>
        <p:spPr>
          <a:xfrm>
            <a:off x="469425" y="3157800"/>
            <a:ext cx="84726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JAD #1: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Identify initial requirements and technical specifications for the project.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JAD #2: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Identify the final requirements and technical specifications for the project.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Prototype #1: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Process images through the Machine Learning algorithm to produce litter metrics.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Prototype #2: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Able to sync up the input/output format of the Machine Learning algorithm with the Web App team, as well as refine the algorithm's litter detection.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Final Product: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Collation and transfer of litter metrics from images, received by the Web App team, that have been processed through a Machine Learning algorithm, for the Web App team’s use.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- Main Tasks  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400" y="1287500"/>
            <a:ext cx="2549925" cy="385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00" y="1287500"/>
            <a:ext cx="5533052" cy="38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- Estimated vs Actuals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63" y="1515513"/>
            <a:ext cx="4301151" cy="270928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188" y="1515525"/>
            <a:ext cx="4301150" cy="27092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" name="Google Shape;125;p20"/>
          <p:cNvSpPr txBox="1"/>
          <p:nvPr/>
        </p:nvSpPr>
        <p:spPr>
          <a:xfrm>
            <a:off x="1823575" y="4347900"/>
            <a:ext cx="5496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We will assume an hourly rate of $23.00 per hour for this project.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The usage of our Google Cloud server costed $0.37 cents per hour to run.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Google Cloud server costs were only accrued within Phases 4 &amp; 5.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 - Research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5184900" cy="3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Trash Annotations in Context (TACO)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Advantages</a:t>
            </a:r>
            <a:endParaRPr>
              <a:solidFill>
                <a:srgbClr val="000000"/>
              </a:solidFill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Utilitzes Mask R-CNN Model</a:t>
            </a:r>
            <a:endParaRPr>
              <a:solidFill>
                <a:srgbClr val="000000"/>
              </a:solidFill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Variety of Litter Objects</a:t>
            </a:r>
            <a:endParaRPr>
              <a:solidFill>
                <a:srgbClr val="000000"/>
              </a:solidFill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Segmented into Categories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Disadvantages</a:t>
            </a:r>
            <a:endParaRPr>
              <a:solidFill>
                <a:srgbClr val="000000"/>
              </a:solidFill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High Resolution Images</a:t>
            </a:r>
            <a:endParaRPr>
              <a:solidFill>
                <a:srgbClr val="000000"/>
              </a:solidFill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Scenes are unlike street view images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VGG Image Annotator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Advantages</a:t>
            </a:r>
            <a:endParaRPr>
              <a:solidFill>
                <a:srgbClr val="000000"/>
              </a:solidFill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Web based, nothing to download</a:t>
            </a:r>
            <a:endParaRPr>
              <a:solidFill>
                <a:srgbClr val="000000"/>
              </a:solidFill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Could host on our own and tailor to our needs</a:t>
            </a:r>
            <a:endParaRPr>
              <a:solidFill>
                <a:srgbClr val="000000"/>
              </a:solidFill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Easy to use</a:t>
            </a:r>
            <a:endParaRPr>
              <a:solidFill>
                <a:srgbClr val="00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Disadvantages</a:t>
            </a:r>
            <a:endParaRPr>
              <a:solidFill>
                <a:srgbClr val="000000"/>
              </a:solidFill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All images in single project</a:t>
            </a:r>
            <a:endParaRPr>
              <a:solidFill>
                <a:srgbClr val="000000"/>
              </a:solidFill>
            </a:endParaRPr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>
                <a:solidFill>
                  <a:srgbClr val="000000"/>
                </a:solidFill>
              </a:rPr>
              <a:t>Not team friendly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324" y="1999512"/>
            <a:ext cx="3270801" cy="245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1718</Words>
  <Application>Microsoft Office PowerPoint</Application>
  <PresentationFormat>On-screen Show (16:9)</PresentationFormat>
  <Paragraphs>240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Times New Roman</vt:lpstr>
      <vt:lpstr>Merriweather</vt:lpstr>
      <vt:lpstr>Arial</vt:lpstr>
      <vt:lpstr>Roboto</vt:lpstr>
      <vt:lpstr>Paradigm</vt:lpstr>
      <vt:lpstr>Keep America Beautiful - Litter Detective (Machine Learning)</vt:lpstr>
      <vt:lpstr>Meet the Team</vt:lpstr>
      <vt:lpstr>Purpose</vt:lpstr>
      <vt:lpstr>M.L Project Requirements</vt:lpstr>
      <vt:lpstr>Closer View - Network Diagram</vt:lpstr>
      <vt:lpstr>Project Management - Timeline</vt:lpstr>
      <vt:lpstr>Project Management - Main Tasks  </vt:lpstr>
      <vt:lpstr>Project Management - Estimated vs Actuals </vt:lpstr>
      <vt:lpstr>Development Process - Research</vt:lpstr>
      <vt:lpstr>Development Process - Tools &amp; Resources</vt:lpstr>
      <vt:lpstr>Development Process - Tools &amp; Resources</vt:lpstr>
      <vt:lpstr>Development Process - Dataset</vt:lpstr>
      <vt:lpstr>Development Process - Training</vt:lpstr>
      <vt:lpstr>Development Process - Training</vt:lpstr>
      <vt:lpstr>Development Process - Results</vt:lpstr>
      <vt:lpstr>Development Process - Detection &amp; Hook</vt:lpstr>
      <vt:lpstr>Development Process - Detection &amp; Hook (cont.)  </vt:lpstr>
      <vt:lpstr>Development Process - Detection &amp; Hook (cont.) </vt:lpstr>
      <vt:lpstr>Run Demo</vt:lpstr>
      <vt:lpstr>Development Process - Detection &amp; Hook (cont.) </vt:lpstr>
      <vt:lpstr>Development Process - Detection &amp; Hook (extra)   </vt:lpstr>
      <vt:lpstr>Final Deliverables</vt:lpstr>
      <vt:lpstr>Documentation</vt:lpstr>
      <vt:lpstr>Challenges</vt:lpstr>
      <vt:lpstr>Challenges - Models</vt:lpstr>
      <vt:lpstr>Future Enhancements</vt:lpstr>
      <vt:lpstr>Feedback &amp;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Keep America Beautiful - Litter Detective (Machine Learning)</dc:title>
  <cp:lastModifiedBy>Terminator</cp:lastModifiedBy>
  <cp:revision>1</cp:revision>
  <dcterms:modified xsi:type="dcterms:W3CDTF">2022-05-17T19:07:35Z</dcterms:modified>
</cp:coreProperties>
</file>